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Arimo"/>
      <p:regular r:id="rId18"/>
      <p:bold r:id="rId19"/>
      <p:italic r:id="rId20"/>
      <p:boldItalic r:id="rId21"/>
    </p:embeddedFont>
    <p:embeddedFont>
      <p:font typeface="Open Sans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4" roundtripDataSignature="AMtx7mjXVAUwnxUL0mUpRnmM51d3gpzF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italic.fntdata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Arimo-bold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mo-bold.fntdata"/><Relationship Id="rId6" Type="http://schemas.openxmlformats.org/officeDocument/2006/relationships/slide" Target="slides/slide1.xml"/><Relationship Id="rId18" Type="http://schemas.openxmlformats.org/officeDocument/2006/relationships/font" Target="fonts/Arim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pp.heygen.com" TargetMode="External"/><Relationship Id="rId4" Type="http://schemas.openxmlformats.org/officeDocument/2006/relationships/hyperlink" Target="http://drive.google.com/file/d/1hCP3cCygnvTIA0beSg9Mth4ei47PaxJd/view" TargetMode="External"/><Relationship Id="rId5" Type="http://schemas.openxmlformats.org/officeDocument/2006/relationships/image" Target="../media/image1.jpg"/><Relationship Id="rId6" Type="http://schemas.openxmlformats.org/officeDocument/2006/relationships/hyperlink" Target="http://drive.google.com/file/d/1naF3FWx795bSFZapCgzx0JIfmQj2yAAh/view" TargetMode="External"/><Relationship Id="rId7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ashboard.blooket.com/set/6997689599033007454b69f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ashboard.blooket.com/set/699893213ce80cb9d61e53ec" TargetMode="External"/><Relationship Id="rId4" Type="http://schemas.openxmlformats.org/officeDocument/2006/relationships/hyperlink" Target="https://quizlet.com/1146237617/how-much-water-do-robots-drink-flash-cards/?i=5a9b8c&amp;x=1jq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C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5972" y="4113937"/>
            <a:ext cx="6553328" cy="514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368" y="8699622"/>
            <a:ext cx="19341396" cy="280450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802886" y="7319688"/>
            <a:ext cx="7472264" cy="1134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86" u="none" cap="none" strike="noStrike">
                <a:solidFill>
                  <a:srgbClr val="5E17EB"/>
                </a:solidFill>
                <a:latin typeface="Open Sans"/>
                <a:ea typeface="Open Sans"/>
                <a:cs typeface="Open Sans"/>
                <a:sym typeface="Open Sans"/>
              </a:rPr>
              <a:t>Rita Mozūraitienė</a:t>
            </a:r>
            <a:endParaRPr/>
          </a:p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86" u="none" cap="none" strike="noStrike">
                <a:solidFill>
                  <a:srgbClr val="5E17EB"/>
                </a:solidFill>
                <a:latin typeface="Open Sans"/>
                <a:ea typeface="Open Sans"/>
                <a:cs typeface="Open Sans"/>
                <a:sym typeface="Open Sans"/>
              </a:rPr>
              <a:t>Klaipėdos Tauralaukio progimnazija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0" y="572678"/>
            <a:ext cx="18288000" cy="327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52" u="none" cap="none" strike="noStrike">
                <a:solidFill>
                  <a:srgbClr val="5E17EB"/>
                </a:solidFill>
                <a:latin typeface="Open Sans"/>
                <a:ea typeface="Open Sans"/>
                <a:cs typeface="Open Sans"/>
                <a:sym typeface="Open Sans"/>
              </a:rPr>
              <a:t>„Do Robots Drink Water? 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52" u="none" cap="none" strike="noStrike">
                <a:solidFill>
                  <a:srgbClr val="5E17EB"/>
                </a:solidFill>
                <a:latin typeface="Open Sans"/>
                <a:ea typeface="Open Sans"/>
                <a:cs typeface="Open Sans"/>
                <a:sym typeface="Open Sans"/>
              </a:rPr>
              <a:t>Teaching Sustainable AI Through Digital Vocabulary”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C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/>
        </p:nvSpPr>
        <p:spPr>
          <a:xfrm>
            <a:off x="3889945" y="1146570"/>
            <a:ext cx="11304607" cy="1160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99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🌍 PROBLEM SOLUTION</a:t>
            </a:r>
            <a:endParaRPr/>
          </a:p>
        </p:txBody>
      </p:sp>
      <p:sp>
        <p:nvSpPr>
          <p:cNvPr id="158" name="Google Shape;158;p10"/>
          <p:cNvSpPr txBox="1"/>
          <p:nvPr/>
        </p:nvSpPr>
        <p:spPr>
          <a:xfrm>
            <a:off x="3889945" y="3478210"/>
            <a:ext cx="10998048" cy="44058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5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Our robot uses ______ ml of water.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5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This is too much.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5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We can save water by: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5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_1._______________________________________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5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_2._______________________________________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C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/>
        </p:nvSpPr>
        <p:spPr>
          <a:xfrm>
            <a:off x="5113606" y="997828"/>
            <a:ext cx="113046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99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🌍 ROLE-PLAY </a:t>
            </a:r>
            <a:endParaRPr/>
          </a:p>
        </p:txBody>
      </p:sp>
      <p:sp>
        <p:nvSpPr>
          <p:cNvPr id="164" name="Google Shape;164;p11"/>
          <p:cNvSpPr txBox="1"/>
          <p:nvPr/>
        </p:nvSpPr>
        <p:spPr>
          <a:xfrm>
            <a:off x="2990481" y="2468037"/>
            <a:ext cx="11697218" cy="3814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52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👩‍🔬 Scientist</a:t>
            </a:r>
            <a:endParaRPr/>
          </a:p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52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 🤖 Robot engineer</a:t>
            </a:r>
            <a:endParaRPr/>
          </a:p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52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 🌍 Environmental activist</a:t>
            </a:r>
            <a:endParaRPr/>
          </a:p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52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 🏭 Factory manager</a:t>
            </a:r>
            <a:endParaRPr/>
          </a:p>
        </p:txBody>
      </p:sp>
      <p:sp>
        <p:nvSpPr>
          <p:cNvPr id="165" name="Google Shape;165;p11"/>
          <p:cNvSpPr txBox="1"/>
          <p:nvPr/>
        </p:nvSpPr>
        <p:spPr>
          <a:xfrm>
            <a:off x="3246537" y="6706229"/>
            <a:ext cx="11794927" cy="1766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82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Explain why your robot needs water.</a:t>
            </a:r>
            <a:endParaRPr/>
          </a:p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82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Explain how to use less water.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C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/>
          <p:nvPr/>
        </p:nvSpPr>
        <p:spPr>
          <a:xfrm>
            <a:off x="4806073" y="1461221"/>
            <a:ext cx="113046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99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🌍 REFLECTION</a:t>
            </a:r>
            <a:endParaRPr/>
          </a:p>
        </p:txBody>
      </p:sp>
      <p:sp>
        <p:nvSpPr>
          <p:cNvPr id="171" name="Google Shape;171;p12"/>
          <p:cNvSpPr txBox="1"/>
          <p:nvPr/>
        </p:nvSpPr>
        <p:spPr>
          <a:xfrm>
            <a:off x="2600746" y="2621991"/>
            <a:ext cx="12025061" cy="6588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51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7715" lvl="1" marL="1035433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5170FF"/>
              </a:buClr>
              <a:buSzPts val="4795"/>
              <a:buFont typeface="Arial"/>
              <a:buChar char="•"/>
            </a:pPr>
            <a:r>
              <a:rPr b="1" i="0" lang="en-US" sz="4795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Why is water important?</a:t>
            </a:r>
            <a:endParaRPr/>
          </a:p>
          <a:p>
            <a:pPr indent="-517715" lvl="1" marL="1035433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5170FF"/>
              </a:buClr>
              <a:buSzPts val="4795"/>
              <a:buFont typeface="Arial"/>
              <a:buChar char="•"/>
            </a:pPr>
            <a:r>
              <a:rPr b="1" i="0" lang="en-US" sz="4795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Do robots really “drink” water?</a:t>
            </a:r>
            <a:endParaRPr/>
          </a:p>
          <a:p>
            <a:pPr indent="-517715" lvl="1" marL="1035433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5170FF"/>
              </a:buClr>
              <a:buSzPts val="4795"/>
              <a:buFont typeface="Arial"/>
              <a:buChar char="•"/>
            </a:pPr>
            <a:r>
              <a:rPr b="1" i="0" lang="en-US" sz="4795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Is AI always good for the planet?</a:t>
            </a:r>
            <a:endParaRPr/>
          </a:p>
          <a:p>
            <a:pPr indent="-517715" lvl="1" marL="1035433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5170FF"/>
              </a:buClr>
              <a:buSzPts val="4795"/>
              <a:buFont typeface="Arial"/>
              <a:buChar char="•"/>
            </a:pPr>
            <a:r>
              <a:rPr b="1" i="0" lang="en-US" sz="4795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Should we limit AI use?</a:t>
            </a:r>
            <a:endParaRPr/>
          </a:p>
          <a:p>
            <a:pPr indent="-517715" lvl="1" marL="1035433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5170FF"/>
              </a:buClr>
              <a:buSzPts val="4795"/>
              <a:buFont typeface="Arial"/>
              <a:buChar char="•"/>
            </a:pPr>
            <a:r>
              <a:rPr b="1" i="0" lang="en-US" sz="4795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How can we save water in real life?</a:t>
            </a:r>
            <a:endParaRPr/>
          </a:p>
          <a:p>
            <a:pPr indent="0" lvl="0" marL="0" marR="0" rtl="0" algn="l">
              <a:lnSpc>
                <a:spcPct val="982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795" u="none" cap="none" strike="noStrike">
              <a:solidFill>
                <a:srgbClr val="517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82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795" u="none" cap="none" strike="noStrike">
              <a:solidFill>
                <a:srgbClr val="517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C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886953" y="1120513"/>
            <a:ext cx="16514094" cy="7826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5170FF"/>
                </a:solidFill>
                <a:latin typeface="Calibri"/>
                <a:ea typeface="Calibri"/>
                <a:cs typeface="Calibri"/>
                <a:sym typeface="Calibri"/>
              </a:rPr>
              <a:t>AIM: </a:t>
            </a:r>
            <a:endParaRPr/>
          </a:p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72" u="none" cap="none" strike="noStrike">
                <a:solidFill>
                  <a:srgbClr val="5170FF"/>
                </a:solidFill>
                <a:latin typeface="Calibri"/>
                <a:ea typeface="Calibri"/>
                <a:cs typeface="Calibri"/>
                <a:sym typeface="Calibri"/>
              </a:rPr>
              <a:t>To develop sustainable awareness about AI water consumption through digital vocabulary learning.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5170FF"/>
                </a:solidFill>
                <a:latin typeface="Calibri"/>
                <a:ea typeface="Calibri"/>
                <a:cs typeface="Calibri"/>
                <a:sym typeface="Calibri"/>
              </a:rPr>
              <a:t>OBJECTIVES:</a:t>
            </a:r>
            <a:endParaRPr/>
          </a:p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72" u="none" cap="none" strike="noStrike">
                <a:solidFill>
                  <a:srgbClr val="5170FF"/>
                </a:solidFill>
                <a:latin typeface="Calibri"/>
                <a:ea typeface="Calibri"/>
                <a:cs typeface="Calibri"/>
                <a:sym typeface="Calibri"/>
              </a:rPr>
              <a:t>Students will be able to:</a:t>
            </a:r>
            <a:endParaRPr/>
          </a:p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72" u="none" cap="none" strike="noStrike">
                <a:solidFill>
                  <a:srgbClr val="5170FF"/>
                </a:solidFill>
                <a:latin typeface="Calibri"/>
                <a:ea typeface="Calibri"/>
                <a:cs typeface="Calibri"/>
                <a:sym typeface="Calibri"/>
              </a:rPr>
              <a:t> • use topic-related vocabulary (water, cooling, energy, save)</a:t>
            </a:r>
            <a:endParaRPr/>
          </a:p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72" u="none" cap="none" strike="noStrike">
                <a:solidFill>
                  <a:srgbClr val="5170FF"/>
                </a:solidFill>
                <a:latin typeface="Calibri"/>
                <a:ea typeface="Calibri"/>
                <a:cs typeface="Calibri"/>
                <a:sym typeface="Calibri"/>
              </a:rPr>
              <a:t> • calculate simple water consumption amounts</a:t>
            </a:r>
            <a:endParaRPr/>
          </a:p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72" u="none" cap="none" strike="noStrike">
                <a:solidFill>
                  <a:srgbClr val="5170FF"/>
                </a:solidFill>
                <a:latin typeface="Calibri"/>
                <a:ea typeface="Calibri"/>
                <a:cs typeface="Calibri"/>
                <a:sym typeface="Calibri"/>
              </a:rPr>
              <a:t> • suggest solutions to reduce water use</a:t>
            </a:r>
            <a:endParaRPr/>
          </a:p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72" u="none" cap="none" strike="noStrike">
                <a:solidFill>
                  <a:srgbClr val="5170FF"/>
                </a:solidFill>
                <a:latin typeface="Calibri"/>
                <a:ea typeface="Calibri"/>
                <a:cs typeface="Calibri"/>
                <a:sym typeface="Calibri"/>
              </a:rPr>
              <a:t> • present ideas using simple English sentences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C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1853438" y="2762352"/>
            <a:ext cx="13420970" cy="6351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20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• Communication in English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20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• Critical thinking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20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• Problem-solving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20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• Environmental awareness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20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• Digital literacy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20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• Collaboration</a:t>
            </a:r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2355795" y="1108565"/>
            <a:ext cx="10403979" cy="100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9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DEVELOPED COMPETENCIES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C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5792205" y="139748"/>
            <a:ext cx="6703591" cy="118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5170FF"/>
                </a:solidFill>
                <a:latin typeface="Calibri"/>
                <a:ea typeface="Calibri"/>
                <a:cs typeface="Calibri"/>
                <a:sym typeface="Calibri"/>
              </a:rPr>
              <a:t>SPEAKING MASCOTS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7613852" y="9505950"/>
            <a:ext cx="48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sng" cap="none" strike="noStrike">
                <a:solidFill>
                  <a:srgbClr val="5170FF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https://app.heygen.com</a:t>
            </a:r>
            <a:endParaRPr/>
          </a:p>
        </p:txBody>
      </p:sp>
      <p:pic>
        <p:nvPicPr>
          <p:cNvPr id="105" name="Google Shape;105;p4" title="Droppy Comes to Life!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4225" y="1630100"/>
            <a:ext cx="5499625" cy="78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 title="RoboDrop's Water Mission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73800" y="1593988"/>
            <a:ext cx="5191475" cy="76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C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/>
        </p:nvSpPr>
        <p:spPr>
          <a:xfrm>
            <a:off x="5130068" y="1176132"/>
            <a:ext cx="8027863" cy="1270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5" u="none" cap="none" strike="noStrike">
                <a:solidFill>
                  <a:srgbClr val="5170FF"/>
                </a:solidFill>
                <a:latin typeface="Calibri"/>
                <a:ea typeface="Calibri"/>
                <a:cs typeface="Calibri"/>
                <a:sym typeface="Calibri"/>
              </a:rPr>
              <a:t>SAFER INTERNET WEEK</a:t>
            </a:r>
            <a:endParaRPr/>
          </a:p>
        </p:txBody>
      </p:sp>
      <p:sp>
        <p:nvSpPr>
          <p:cNvPr id="112" name="Google Shape;112;p5"/>
          <p:cNvSpPr txBox="1"/>
          <p:nvPr/>
        </p:nvSpPr>
        <p:spPr>
          <a:xfrm>
            <a:off x="2639562" y="3553731"/>
            <a:ext cx="13008875" cy="540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sng" cap="none" strike="noStrike">
                <a:solidFill>
                  <a:srgbClr val="5170FF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https://dashboard.blooket.com/set/6997689599033007454b69ff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C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/>
        </p:nvSpPr>
        <p:spPr>
          <a:xfrm>
            <a:off x="1028700" y="1195383"/>
            <a:ext cx="14538456" cy="976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49" u="none" cap="none" strike="noStrike">
                <a:solidFill>
                  <a:srgbClr val="5170FF"/>
                </a:solidFill>
                <a:latin typeface="Calibri"/>
                <a:ea typeface="Calibri"/>
                <a:cs typeface="Calibri"/>
                <a:sym typeface="Calibri"/>
              </a:rPr>
              <a:t>FLASHCARDS: ROBOTS and WATER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1516522" y="4302575"/>
            <a:ext cx="1334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sng" cap="none" strike="noStrike">
                <a:solidFill>
                  <a:srgbClr val="5170FF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https://dashboard.blooket.com/set/699893213ce80cb9d61e53ec</a:t>
            </a:r>
            <a:endParaRPr/>
          </a:p>
        </p:txBody>
      </p:sp>
      <p:sp>
        <p:nvSpPr>
          <p:cNvPr id="119" name="Google Shape;119;p6"/>
          <p:cNvSpPr txBox="1"/>
          <p:nvPr/>
        </p:nvSpPr>
        <p:spPr>
          <a:xfrm>
            <a:off x="1516525" y="5837675"/>
            <a:ext cx="1650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sng" cap="none" strike="noStrike">
                <a:solidFill>
                  <a:srgbClr val="5170FF"/>
                </a:solid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https://quizlet.com/1146237617/how-much-water-do-robots-drink-flash-cards/?i=5a9b8c&amp;x=1jqt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C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7"/>
          <p:cNvGrpSpPr/>
          <p:nvPr/>
        </p:nvGrpSpPr>
        <p:grpSpPr>
          <a:xfrm>
            <a:off x="1911887" y="2401911"/>
            <a:ext cx="5347576" cy="3461768"/>
            <a:chOff x="-50" y="0"/>
            <a:chExt cx="4621529" cy="2991760"/>
          </a:xfrm>
        </p:grpSpPr>
        <p:sp>
          <p:nvSpPr>
            <p:cNvPr id="125" name="Google Shape;125;p7"/>
            <p:cNvSpPr/>
            <p:nvPr/>
          </p:nvSpPr>
          <p:spPr>
            <a:xfrm>
              <a:off x="149788" y="140666"/>
              <a:ext cx="4322516" cy="2693595"/>
            </a:xfrm>
            <a:custGeom>
              <a:rect b="b" l="l" r="r" t="t"/>
              <a:pathLst>
                <a:path extrusionOk="0" h="2693595" w="4322516">
                  <a:moveTo>
                    <a:pt x="4287246" y="814120"/>
                  </a:moveTo>
                  <a:cubicBezTo>
                    <a:pt x="4324076" y="1240967"/>
                    <a:pt x="4332331" y="1670354"/>
                    <a:pt x="4310741" y="2098471"/>
                  </a:cubicBezTo>
                  <a:cubicBezTo>
                    <a:pt x="4391386" y="2939719"/>
                    <a:pt x="3242544" y="2568117"/>
                    <a:pt x="2744831" y="2638983"/>
                  </a:cubicBezTo>
                  <a:cubicBezTo>
                    <a:pt x="1895837" y="2678734"/>
                    <a:pt x="1236036" y="2722676"/>
                    <a:pt x="615514" y="2667939"/>
                  </a:cubicBezTo>
                  <a:cubicBezTo>
                    <a:pt x="44522" y="2690164"/>
                    <a:pt x="-31551" y="2502077"/>
                    <a:pt x="9216" y="1966264"/>
                  </a:cubicBezTo>
                  <a:cubicBezTo>
                    <a:pt x="7057" y="1739696"/>
                    <a:pt x="9089" y="1513255"/>
                    <a:pt x="13915" y="1286814"/>
                  </a:cubicBezTo>
                  <a:cubicBezTo>
                    <a:pt x="66239" y="995476"/>
                    <a:pt x="-81208" y="269036"/>
                    <a:pt x="207844" y="138226"/>
                  </a:cubicBezTo>
                  <a:cubicBezTo>
                    <a:pt x="659456" y="13258"/>
                    <a:pt x="1155518" y="77393"/>
                    <a:pt x="1619957" y="32689"/>
                  </a:cubicBezTo>
                  <a:cubicBezTo>
                    <a:pt x="2002365" y="26847"/>
                    <a:pt x="2555837" y="-17349"/>
                    <a:pt x="2882245" y="7543"/>
                  </a:cubicBezTo>
                  <a:cubicBezTo>
                    <a:pt x="3464286" y="16560"/>
                    <a:pt x="4346555" y="-12777"/>
                    <a:pt x="4287246" y="814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50" y="0"/>
              <a:ext cx="4621529" cy="2991760"/>
            </a:xfrm>
            <a:custGeom>
              <a:rect b="b" l="l" r="r" t="t"/>
              <a:pathLst>
                <a:path extrusionOk="0" h="2991760" w="4621529">
                  <a:moveTo>
                    <a:pt x="3081359" y="0"/>
                  </a:moveTo>
                  <a:cubicBezTo>
                    <a:pt x="3809704" y="17272"/>
                    <a:pt x="4589738" y="12319"/>
                    <a:pt x="4578816" y="1020699"/>
                  </a:cubicBezTo>
                  <a:cubicBezTo>
                    <a:pt x="4565100" y="1472819"/>
                    <a:pt x="4806527" y="2713355"/>
                    <a:pt x="4272111" y="2865882"/>
                  </a:cubicBezTo>
                  <a:cubicBezTo>
                    <a:pt x="3845645" y="3019298"/>
                    <a:pt x="3231219" y="2910078"/>
                    <a:pt x="2786805" y="2944622"/>
                  </a:cubicBezTo>
                  <a:cubicBezTo>
                    <a:pt x="1812340" y="2994787"/>
                    <a:pt x="1090091" y="3029712"/>
                    <a:pt x="386130" y="2915793"/>
                  </a:cubicBezTo>
                  <a:cubicBezTo>
                    <a:pt x="-204420" y="2795778"/>
                    <a:pt x="73329" y="1684401"/>
                    <a:pt x="19100" y="1224788"/>
                  </a:cubicBezTo>
                  <a:cubicBezTo>
                    <a:pt x="22910" y="411480"/>
                    <a:pt x="-22810" y="15494"/>
                    <a:pt x="946835" y="50673"/>
                  </a:cubicBezTo>
                  <a:cubicBezTo>
                    <a:pt x="1580057" y="30226"/>
                    <a:pt x="2283947" y="6223"/>
                    <a:pt x="3081359" y="0"/>
                  </a:cubicBezTo>
                  <a:close/>
                  <a:moveTo>
                    <a:pt x="4389332" y="2207514"/>
                  </a:moveTo>
                  <a:cubicBezTo>
                    <a:pt x="4410160" y="1797431"/>
                    <a:pt x="4402286" y="1386078"/>
                    <a:pt x="4366726" y="977138"/>
                  </a:cubicBezTo>
                  <a:cubicBezTo>
                    <a:pt x="4424003" y="184912"/>
                    <a:pt x="3572849" y="213106"/>
                    <a:pt x="3011382" y="204470"/>
                  </a:cubicBezTo>
                  <a:cubicBezTo>
                    <a:pt x="2691057" y="180721"/>
                    <a:pt x="2157137" y="223012"/>
                    <a:pt x="1784146" y="228600"/>
                  </a:cubicBezTo>
                  <a:cubicBezTo>
                    <a:pt x="1336090" y="271399"/>
                    <a:pt x="857554" y="209931"/>
                    <a:pt x="421817" y="329692"/>
                  </a:cubicBezTo>
                  <a:cubicBezTo>
                    <a:pt x="142925" y="454914"/>
                    <a:pt x="285165" y="1150874"/>
                    <a:pt x="234746" y="1430020"/>
                  </a:cubicBezTo>
                  <a:cubicBezTo>
                    <a:pt x="230047" y="1646936"/>
                    <a:pt x="228142" y="1863852"/>
                    <a:pt x="230174" y="2080895"/>
                  </a:cubicBezTo>
                  <a:cubicBezTo>
                    <a:pt x="190804" y="2594229"/>
                    <a:pt x="264210" y="2774442"/>
                    <a:pt x="815009" y="2752979"/>
                  </a:cubicBezTo>
                  <a:cubicBezTo>
                    <a:pt x="1413560" y="2805430"/>
                    <a:pt x="2054081" y="2763393"/>
                    <a:pt x="2878667" y="2725293"/>
                  </a:cubicBezTo>
                  <a:cubicBezTo>
                    <a:pt x="3358854" y="2657475"/>
                    <a:pt x="4467183" y="3013456"/>
                    <a:pt x="4389332" y="2207514"/>
                  </a:cubicBezTo>
                  <a:close/>
                </a:path>
              </a:pathLst>
            </a:custGeom>
            <a:solidFill>
              <a:srgbClr val="5E1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7"/>
          <p:cNvGrpSpPr/>
          <p:nvPr/>
        </p:nvGrpSpPr>
        <p:grpSpPr>
          <a:xfrm>
            <a:off x="10419410" y="2401911"/>
            <a:ext cx="5228218" cy="3352342"/>
            <a:chOff x="-50" y="0"/>
            <a:chExt cx="4665865" cy="2991760"/>
          </a:xfrm>
        </p:grpSpPr>
        <p:sp>
          <p:nvSpPr>
            <p:cNvPr id="128" name="Google Shape;128;p7"/>
            <p:cNvSpPr/>
            <p:nvPr/>
          </p:nvSpPr>
          <p:spPr>
            <a:xfrm>
              <a:off x="149788" y="140666"/>
              <a:ext cx="4366852" cy="2693595"/>
            </a:xfrm>
            <a:custGeom>
              <a:rect b="b" l="l" r="r" t="t"/>
              <a:pathLst>
                <a:path extrusionOk="0" h="2693595" w="4366852">
                  <a:moveTo>
                    <a:pt x="4331582" y="814120"/>
                  </a:moveTo>
                  <a:cubicBezTo>
                    <a:pt x="4368412" y="1240967"/>
                    <a:pt x="4376667" y="1670354"/>
                    <a:pt x="4355077" y="2098471"/>
                  </a:cubicBezTo>
                  <a:cubicBezTo>
                    <a:pt x="4435722" y="2939719"/>
                    <a:pt x="3286880" y="2568117"/>
                    <a:pt x="2789167" y="2638983"/>
                  </a:cubicBezTo>
                  <a:cubicBezTo>
                    <a:pt x="1902391" y="2678734"/>
                    <a:pt x="1236036" y="2722676"/>
                    <a:pt x="615514" y="2667939"/>
                  </a:cubicBezTo>
                  <a:cubicBezTo>
                    <a:pt x="44522" y="2690164"/>
                    <a:pt x="-31551" y="2502077"/>
                    <a:pt x="9216" y="1966264"/>
                  </a:cubicBezTo>
                  <a:cubicBezTo>
                    <a:pt x="7057" y="1739696"/>
                    <a:pt x="9089" y="1513255"/>
                    <a:pt x="13915" y="1286814"/>
                  </a:cubicBezTo>
                  <a:cubicBezTo>
                    <a:pt x="66239" y="995476"/>
                    <a:pt x="-81208" y="269036"/>
                    <a:pt x="207844" y="138226"/>
                  </a:cubicBezTo>
                  <a:cubicBezTo>
                    <a:pt x="659456" y="13258"/>
                    <a:pt x="1155518" y="77393"/>
                    <a:pt x="1619957" y="32689"/>
                  </a:cubicBezTo>
                  <a:cubicBezTo>
                    <a:pt x="2014271" y="26847"/>
                    <a:pt x="2595546" y="-17349"/>
                    <a:pt x="2926581" y="7543"/>
                  </a:cubicBezTo>
                  <a:cubicBezTo>
                    <a:pt x="3508622" y="16560"/>
                    <a:pt x="4390891" y="-12777"/>
                    <a:pt x="4331582" y="814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50" y="0"/>
              <a:ext cx="4665865" cy="2991760"/>
            </a:xfrm>
            <a:custGeom>
              <a:rect b="b" l="l" r="r" t="t"/>
              <a:pathLst>
                <a:path extrusionOk="0" h="2991760" w="4665865">
                  <a:moveTo>
                    <a:pt x="3125695" y="0"/>
                  </a:moveTo>
                  <a:cubicBezTo>
                    <a:pt x="3854040" y="17272"/>
                    <a:pt x="4634074" y="12319"/>
                    <a:pt x="4623152" y="1020699"/>
                  </a:cubicBezTo>
                  <a:cubicBezTo>
                    <a:pt x="4609436" y="1472819"/>
                    <a:pt x="4850863" y="2713355"/>
                    <a:pt x="4316447" y="2865882"/>
                  </a:cubicBezTo>
                  <a:cubicBezTo>
                    <a:pt x="3889981" y="3019298"/>
                    <a:pt x="3275555" y="2910078"/>
                    <a:pt x="2830590" y="2944622"/>
                  </a:cubicBezTo>
                  <a:cubicBezTo>
                    <a:pt x="1812340" y="2994787"/>
                    <a:pt x="1090091" y="3029712"/>
                    <a:pt x="386130" y="2915793"/>
                  </a:cubicBezTo>
                  <a:cubicBezTo>
                    <a:pt x="-204420" y="2795778"/>
                    <a:pt x="73329" y="1684401"/>
                    <a:pt x="19100" y="1224788"/>
                  </a:cubicBezTo>
                  <a:cubicBezTo>
                    <a:pt x="22910" y="411480"/>
                    <a:pt x="-22810" y="15494"/>
                    <a:pt x="946835" y="50673"/>
                  </a:cubicBezTo>
                  <a:cubicBezTo>
                    <a:pt x="1580057" y="30226"/>
                    <a:pt x="2302471" y="6223"/>
                    <a:pt x="3125695" y="0"/>
                  </a:cubicBezTo>
                  <a:close/>
                  <a:moveTo>
                    <a:pt x="4433668" y="2207514"/>
                  </a:moveTo>
                  <a:cubicBezTo>
                    <a:pt x="4454496" y="1797431"/>
                    <a:pt x="4446622" y="1386078"/>
                    <a:pt x="4411062" y="977138"/>
                  </a:cubicBezTo>
                  <a:cubicBezTo>
                    <a:pt x="4468339" y="184912"/>
                    <a:pt x="3617185" y="213106"/>
                    <a:pt x="3055718" y="204470"/>
                  </a:cubicBezTo>
                  <a:cubicBezTo>
                    <a:pt x="2730032" y="180721"/>
                    <a:pt x="2169290" y="223012"/>
                    <a:pt x="1784146" y="228600"/>
                  </a:cubicBezTo>
                  <a:cubicBezTo>
                    <a:pt x="1336090" y="271399"/>
                    <a:pt x="857554" y="209931"/>
                    <a:pt x="421817" y="329692"/>
                  </a:cubicBezTo>
                  <a:cubicBezTo>
                    <a:pt x="142925" y="454914"/>
                    <a:pt x="285165" y="1150874"/>
                    <a:pt x="234746" y="1430020"/>
                  </a:cubicBezTo>
                  <a:cubicBezTo>
                    <a:pt x="230047" y="1646936"/>
                    <a:pt x="228142" y="1863852"/>
                    <a:pt x="230174" y="2080895"/>
                  </a:cubicBezTo>
                  <a:cubicBezTo>
                    <a:pt x="190804" y="2594229"/>
                    <a:pt x="264210" y="2774442"/>
                    <a:pt x="815009" y="2752979"/>
                  </a:cubicBezTo>
                  <a:cubicBezTo>
                    <a:pt x="1413560" y="2805430"/>
                    <a:pt x="2061057" y="2763393"/>
                    <a:pt x="2923003" y="2725293"/>
                  </a:cubicBezTo>
                  <a:cubicBezTo>
                    <a:pt x="3403190" y="2657475"/>
                    <a:pt x="4511519" y="3013456"/>
                    <a:pt x="4433668" y="2207514"/>
                  </a:cubicBezTo>
                  <a:close/>
                </a:path>
              </a:pathLst>
            </a:custGeom>
            <a:solidFill>
              <a:srgbClr val="5E1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p7"/>
          <p:cNvGrpSpPr/>
          <p:nvPr/>
        </p:nvGrpSpPr>
        <p:grpSpPr>
          <a:xfrm>
            <a:off x="10419409" y="6323198"/>
            <a:ext cx="5063979" cy="3394669"/>
            <a:chOff x="-50" y="0"/>
            <a:chExt cx="4462943" cy="2991760"/>
          </a:xfrm>
        </p:grpSpPr>
        <p:sp>
          <p:nvSpPr>
            <p:cNvPr id="131" name="Google Shape;131;p7"/>
            <p:cNvSpPr/>
            <p:nvPr/>
          </p:nvSpPr>
          <p:spPr>
            <a:xfrm>
              <a:off x="149788" y="140666"/>
              <a:ext cx="4163930" cy="2693595"/>
            </a:xfrm>
            <a:custGeom>
              <a:rect b="b" l="l" r="r" t="t"/>
              <a:pathLst>
                <a:path extrusionOk="0" h="2693595" w="4163930">
                  <a:moveTo>
                    <a:pt x="4128661" y="814120"/>
                  </a:moveTo>
                  <a:cubicBezTo>
                    <a:pt x="4165490" y="1240967"/>
                    <a:pt x="4173745" y="1670354"/>
                    <a:pt x="4152156" y="2098471"/>
                  </a:cubicBezTo>
                  <a:cubicBezTo>
                    <a:pt x="4232801" y="2939719"/>
                    <a:pt x="3083958" y="2568117"/>
                    <a:pt x="2586245" y="2638983"/>
                  </a:cubicBezTo>
                  <a:cubicBezTo>
                    <a:pt x="1872394" y="2678734"/>
                    <a:pt x="1236036" y="2722676"/>
                    <a:pt x="615514" y="2667939"/>
                  </a:cubicBezTo>
                  <a:cubicBezTo>
                    <a:pt x="44522" y="2690164"/>
                    <a:pt x="-31551" y="2502077"/>
                    <a:pt x="9216" y="1966264"/>
                  </a:cubicBezTo>
                  <a:cubicBezTo>
                    <a:pt x="7057" y="1739696"/>
                    <a:pt x="9089" y="1513255"/>
                    <a:pt x="13915" y="1286814"/>
                  </a:cubicBezTo>
                  <a:cubicBezTo>
                    <a:pt x="66239" y="995476"/>
                    <a:pt x="-81208" y="269036"/>
                    <a:pt x="207844" y="138226"/>
                  </a:cubicBezTo>
                  <a:cubicBezTo>
                    <a:pt x="659456" y="13258"/>
                    <a:pt x="1155518" y="77393"/>
                    <a:pt x="1619957" y="32689"/>
                  </a:cubicBezTo>
                  <a:cubicBezTo>
                    <a:pt x="1959781" y="26847"/>
                    <a:pt x="2413800" y="-17349"/>
                    <a:pt x="2723659" y="7543"/>
                  </a:cubicBezTo>
                  <a:cubicBezTo>
                    <a:pt x="3305701" y="16560"/>
                    <a:pt x="4187970" y="-12777"/>
                    <a:pt x="4128661" y="814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50" y="0"/>
              <a:ext cx="4462943" cy="2991760"/>
            </a:xfrm>
            <a:custGeom>
              <a:rect b="b" l="l" r="r" t="t"/>
              <a:pathLst>
                <a:path extrusionOk="0" h="2991760" w="4462943">
                  <a:moveTo>
                    <a:pt x="2922773" y="0"/>
                  </a:moveTo>
                  <a:cubicBezTo>
                    <a:pt x="3651119" y="17272"/>
                    <a:pt x="4431152" y="12319"/>
                    <a:pt x="4420231" y="1020699"/>
                  </a:cubicBezTo>
                  <a:cubicBezTo>
                    <a:pt x="4406515" y="1472819"/>
                    <a:pt x="4647941" y="2713355"/>
                    <a:pt x="4113526" y="2865882"/>
                  </a:cubicBezTo>
                  <a:cubicBezTo>
                    <a:pt x="3687059" y="3019298"/>
                    <a:pt x="3072633" y="2910078"/>
                    <a:pt x="2630189" y="2944622"/>
                  </a:cubicBezTo>
                  <a:cubicBezTo>
                    <a:pt x="1812340" y="2994787"/>
                    <a:pt x="1090091" y="3029712"/>
                    <a:pt x="386130" y="2915793"/>
                  </a:cubicBezTo>
                  <a:cubicBezTo>
                    <a:pt x="-204420" y="2795778"/>
                    <a:pt x="73329" y="1684401"/>
                    <a:pt x="19100" y="1224788"/>
                  </a:cubicBezTo>
                  <a:cubicBezTo>
                    <a:pt x="22910" y="411480"/>
                    <a:pt x="-22810" y="15494"/>
                    <a:pt x="946835" y="50673"/>
                  </a:cubicBezTo>
                  <a:cubicBezTo>
                    <a:pt x="1580057" y="30226"/>
                    <a:pt x="2217690" y="6223"/>
                    <a:pt x="2922773" y="0"/>
                  </a:cubicBezTo>
                  <a:close/>
                  <a:moveTo>
                    <a:pt x="4230747" y="2207514"/>
                  </a:moveTo>
                  <a:cubicBezTo>
                    <a:pt x="4251575" y="1797431"/>
                    <a:pt x="4243701" y="1386078"/>
                    <a:pt x="4208141" y="977138"/>
                  </a:cubicBezTo>
                  <a:cubicBezTo>
                    <a:pt x="4265418" y="184912"/>
                    <a:pt x="3414264" y="213106"/>
                    <a:pt x="2852797" y="204470"/>
                  </a:cubicBezTo>
                  <a:cubicBezTo>
                    <a:pt x="2551646" y="180721"/>
                    <a:pt x="2113666" y="223012"/>
                    <a:pt x="1784146" y="228600"/>
                  </a:cubicBezTo>
                  <a:cubicBezTo>
                    <a:pt x="1336090" y="271399"/>
                    <a:pt x="857554" y="209931"/>
                    <a:pt x="421817" y="329692"/>
                  </a:cubicBezTo>
                  <a:cubicBezTo>
                    <a:pt x="142925" y="454914"/>
                    <a:pt x="285165" y="1150874"/>
                    <a:pt x="234746" y="1430020"/>
                  </a:cubicBezTo>
                  <a:cubicBezTo>
                    <a:pt x="230047" y="1646936"/>
                    <a:pt x="228142" y="1863852"/>
                    <a:pt x="230174" y="2080895"/>
                  </a:cubicBezTo>
                  <a:cubicBezTo>
                    <a:pt x="190804" y="2594229"/>
                    <a:pt x="264210" y="2774442"/>
                    <a:pt x="815009" y="2752979"/>
                  </a:cubicBezTo>
                  <a:cubicBezTo>
                    <a:pt x="1413560" y="2805430"/>
                    <a:pt x="2029127" y="2763393"/>
                    <a:pt x="2720082" y="2725293"/>
                  </a:cubicBezTo>
                  <a:cubicBezTo>
                    <a:pt x="3200268" y="2657475"/>
                    <a:pt x="4308597" y="3013456"/>
                    <a:pt x="4230747" y="2207514"/>
                  </a:cubicBezTo>
                  <a:close/>
                </a:path>
              </a:pathLst>
            </a:custGeom>
            <a:solidFill>
              <a:srgbClr val="5E1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" name="Google Shape;133;p7"/>
          <p:cNvGrpSpPr/>
          <p:nvPr/>
        </p:nvGrpSpPr>
        <p:grpSpPr>
          <a:xfrm>
            <a:off x="1911891" y="6323198"/>
            <a:ext cx="5347579" cy="3394668"/>
            <a:chOff x="-50" y="0"/>
            <a:chExt cx="4939674" cy="3135728"/>
          </a:xfrm>
        </p:grpSpPr>
        <p:sp>
          <p:nvSpPr>
            <p:cNvPr id="134" name="Google Shape;134;p7"/>
            <p:cNvSpPr/>
            <p:nvPr/>
          </p:nvSpPr>
          <p:spPr>
            <a:xfrm>
              <a:off x="149788" y="140666"/>
              <a:ext cx="4640661" cy="2837563"/>
            </a:xfrm>
            <a:custGeom>
              <a:rect b="b" l="l" r="r" t="t"/>
              <a:pathLst>
                <a:path extrusionOk="0" h="2837563" w="4640661">
                  <a:moveTo>
                    <a:pt x="4605391" y="814120"/>
                  </a:moveTo>
                  <a:cubicBezTo>
                    <a:pt x="4642221" y="1240967"/>
                    <a:pt x="4650476" y="1814322"/>
                    <a:pt x="4628886" y="2242439"/>
                  </a:cubicBezTo>
                  <a:cubicBezTo>
                    <a:pt x="4709531" y="3083687"/>
                    <a:pt x="3560689" y="2712085"/>
                    <a:pt x="3062976" y="2782951"/>
                  </a:cubicBezTo>
                  <a:cubicBezTo>
                    <a:pt x="1942867" y="2822702"/>
                    <a:pt x="1236036" y="2866644"/>
                    <a:pt x="615514" y="2811907"/>
                  </a:cubicBezTo>
                  <a:cubicBezTo>
                    <a:pt x="44522" y="2834132"/>
                    <a:pt x="-31551" y="2646045"/>
                    <a:pt x="9216" y="2110232"/>
                  </a:cubicBezTo>
                  <a:cubicBezTo>
                    <a:pt x="7057" y="1883664"/>
                    <a:pt x="9089" y="1642762"/>
                    <a:pt x="13915" y="1302740"/>
                  </a:cubicBezTo>
                  <a:cubicBezTo>
                    <a:pt x="66239" y="995476"/>
                    <a:pt x="-81208" y="269036"/>
                    <a:pt x="207844" y="138226"/>
                  </a:cubicBezTo>
                  <a:cubicBezTo>
                    <a:pt x="659456" y="13258"/>
                    <a:pt x="1155518" y="77393"/>
                    <a:pt x="1619957" y="32689"/>
                  </a:cubicBezTo>
                  <a:cubicBezTo>
                    <a:pt x="2087797" y="26847"/>
                    <a:pt x="2840784" y="-17349"/>
                    <a:pt x="3200390" y="7543"/>
                  </a:cubicBezTo>
                  <a:cubicBezTo>
                    <a:pt x="3782431" y="16560"/>
                    <a:pt x="4664700" y="-12777"/>
                    <a:pt x="4605391" y="814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50" y="0"/>
              <a:ext cx="4939674" cy="3135728"/>
            </a:xfrm>
            <a:custGeom>
              <a:rect b="b" l="l" r="r" t="t"/>
              <a:pathLst>
                <a:path extrusionOk="0" h="3135728" w="4939674">
                  <a:moveTo>
                    <a:pt x="3399504" y="0"/>
                  </a:moveTo>
                  <a:cubicBezTo>
                    <a:pt x="4127849" y="17272"/>
                    <a:pt x="4907883" y="12319"/>
                    <a:pt x="4896961" y="1020699"/>
                  </a:cubicBezTo>
                  <a:cubicBezTo>
                    <a:pt x="4883245" y="1511487"/>
                    <a:pt x="5124672" y="2857323"/>
                    <a:pt x="4590256" y="3009850"/>
                  </a:cubicBezTo>
                  <a:cubicBezTo>
                    <a:pt x="4163790" y="3163266"/>
                    <a:pt x="3549364" y="3054046"/>
                    <a:pt x="3100998" y="3088590"/>
                  </a:cubicBezTo>
                  <a:cubicBezTo>
                    <a:pt x="1812340" y="3138755"/>
                    <a:pt x="1090091" y="3173680"/>
                    <a:pt x="386130" y="3059761"/>
                  </a:cubicBezTo>
                  <a:cubicBezTo>
                    <a:pt x="-204420" y="2939746"/>
                    <a:pt x="73329" y="1828369"/>
                    <a:pt x="19100" y="1224788"/>
                  </a:cubicBezTo>
                  <a:cubicBezTo>
                    <a:pt x="22910" y="411480"/>
                    <a:pt x="-22810" y="15494"/>
                    <a:pt x="946835" y="50673"/>
                  </a:cubicBezTo>
                  <a:cubicBezTo>
                    <a:pt x="1580057" y="30226"/>
                    <a:pt x="2416870" y="6223"/>
                    <a:pt x="3399504" y="0"/>
                  </a:cubicBezTo>
                  <a:close/>
                  <a:moveTo>
                    <a:pt x="4707477" y="2351482"/>
                  </a:moveTo>
                  <a:cubicBezTo>
                    <a:pt x="4728306" y="1941399"/>
                    <a:pt x="4720431" y="1386078"/>
                    <a:pt x="4684871" y="977138"/>
                  </a:cubicBezTo>
                  <a:cubicBezTo>
                    <a:pt x="4742149" y="184912"/>
                    <a:pt x="3890994" y="213106"/>
                    <a:pt x="3329527" y="204470"/>
                  </a:cubicBezTo>
                  <a:cubicBezTo>
                    <a:pt x="2970735" y="180721"/>
                    <a:pt x="2244347" y="223012"/>
                    <a:pt x="1784146" y="228600"/>
                  </a:cubicBezTo>
                  <a:cubicBezTo>
                    <a:pt x="1336090" y="271399"/>
                    <a:pt x="857554" y="209931"/>
                    <a:pt x="421817" y="329692"/>
                  </a:cubicBezTo>
                  <a:cubicBezTo>
                    <a:pt x="142925" y="454914"/>
                    <a:pt x="285165" y="1150874"/>
                    <a:pt x="234746" y="1447220"/>
                  </a:cubicBezTo>
                  <a:cubicBezTo>
                    <a:pt x="230047" y="1772940"/>
                    <a:pt x="228142" y="2007820"/>
                    <a:pt x="230174" y="2224863"/>
                  </a:cubicBezTo>
                  <a:cubicBezTo>
                    <a:pt x="190804" y="2738197"/>
                    <a:pt x="264210" y="2918410"/>
                    <a:pt x="815009" y="2896947"/>
                  </a:cubicBezTo>
                  <a:cubicBezTo>
                    <a:pt x="1413560" y="2949398"/>
                    <a:pt x="2104141" y="2907361"/>
                    <a:pt x="3196813" y="2869261"/>
                  </a:cubicBezTo>
                  <a:cubicBezTo>
                    <a:pt x="3676999" y="2801443"/>
                    <a:pt x="4785328" y="3157424"/>
                    <a:pt x="4707477" y="2351482"/>
                  </a:cubicBezTo>
                  <a:close/>
                </a:path>
              </a:pathLst>
            </a:custGeom>
            <a:solidFill>
              <a:srgbClr val="5E1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7"/>
          <p:cNvSpPr txBox="1"/>
          <p:nvPr/>
        </p:nvSpPr>
        <p:spPr>
          <a:xfrm>
            <a:off x="3459190" y="671534"/>
            <a:ext cx="10695236" cy="85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🌍 WATER FOOTPRINT CHALLENGE</a:t>
            </a:r>
            <a:endParaRPr/>
          </a:p>
        </p:txBody>
      </p:sp>
      <p:sp>
        <p:nvSpPr>
          <p:cNvPr id="137" name="Google Shape;137;p7"/>
          <p:cNvSpPr txBox="1"/>
          <p:nvPr/>
        </p:nvSpPr>
        <p:spPr>
          <a:xfrm>
            <a:off x="2670705" y="3187816"/>
            <a:ext cx="3518668" cy="17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93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❄️ Cooling</a:t>
            </a:r>
            <a:endParaRPr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93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 💧 20 ml</a:t>
            </a:r>
            <a:endParaRPr/>
          </a:p>
        </p:txBody>
      </p:sp>
      <p:sp>
        <p:nvSpPr>
          <p:cNvPr id="138" name="Google Shape;138;p7"/>
          <p:cNvSpPr txBox="1"/>
          <p:nvPr/>
        </p:nvSpPr>
        <p:spPr>
          <a:xfrm>
            <a:off x="11149158" y="3160494"/>
            <a:ext cx="3768874" cy="1739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🧼 Cleaning</a:t>
            </a:r>
            <a:endParaRPr/>
          </a:p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 💧 15 ml</a:t>
            </a:r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10197789" y="6697899"/>
            <a:ext cx="5098668" cy="2625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⚡ Making Energy</a:t>
            </a:r>
            <a:endParaRPr/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 💧 25 ml</a:t>
            </a: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2029073" y="6633592"/>
            <a:ext cx="4801930" cy="269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93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🔋 Charging Batteries</a:t>
            </a:r>
            <a:endParaRPr/>
          </a:p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93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 💧 10 ml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C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/>
        </p:nvSpPr>
        <p:spPr>
          <a:xfrm>
            <a:off x="4657331" y="1157625"/>
            <a:ext cx="9117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🌍 ROBOT USES:</a:t>
            </a:r>
            <a:endParaRPr/>
          </a:p>
        </p:txBody>
      </p:sp>
      <p:sp>
        <p:nvSpPr>
          <p:cNvPr id="146" name="Google Shape;146;p8"/>
          <p:cNvSpPr txBox="1"/>
          <p:nvPr/>
        </p:nvSpPr>
        <p:spPr>
          <a:xfrm>
            <a:off x="4657313" y="3073119"/>
            <a:ext cx="8973375" cy="5254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4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20 ml for cooling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4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15 ml for cleaning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4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25 ml for energy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4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10 ml for charging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4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Total: ______ ml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C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/>
        </p:nvSpPr>
        <p:spPr>
          <a:xfrm>
            <a:off x="4026482" y="1464225"/>
            <a:ext cx="9217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99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🌍 PROBLEM</a:t>
            </a:r>
            <a:endParaRPr/>
          </a:p>
        </p:txBody>
      </p:sp>
      <p:sp>
        <p:nvSpPr>
          <p:cNvPr id="152" name="Google Shape;152;p9"/>
          <p:cNvSpPr txBox="1"/>
          <p:nvPr/>
        </p:nvSpPr>
        <p:spPr>
          <a:xfrm>
            <a:off x="4026466" y="4434954"/>
            <a:ext cx="9532535" cy="2215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68" u="none" cap="none" strike="noStrike">
                <a:solidFill>
                  <a:srgbClr val="5170FF"/>
                </a:solidFill>
                <a:latin typeface="Open Sans"/>
                <a:ea typeface="Open Sans"/>
                <a:cs typeface="Open Sans"/>
                <a:sym typeface="Open Sans"/>
              </a:rPr>
              <a:t>How to reduce the consumption of water?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